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8" r:id="rId5"/>
    <p:sldId id="263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-73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161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932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867996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0811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85346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7858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7653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635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738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118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7908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4463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47470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39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6303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3679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EA76C-953E-42E0-B97D-525EC8AB1213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CB35CF4-1F18-41AE-A4FA-8125B1E502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443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000108"/>
            <a:ext cx="7851648" cy="2133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/>
              <a:t>National Oral Health </a:t>
            </a:r>
            <a:r>
              <a:rPr lang="en-US" sz="6600" b="1" dirty="0" err="1"/>
              <a:t>Programme</a:t>
            </a:r>
            <a:r>
              <a:rPr lang="en-US" sz="6600" b="1" dirty="0"/>
              <a:t> (NOHP)</a:t>
            </a:r>
          </a:p>
        </p:txBody>
      </p:sp>
      <p:pic>
        <p:nvPicPr>
          <p:cNvPr id="4" name="Picture 3" descr="National Oral Health Logo ver 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9646" y="3571876"/>
            <a:ext cx="2590801" cy="235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709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4307" y="1141142"/>
            <a:ext cx="8229600" cy="4389120"/>
          </a:xfrm>
        </p:spPr>
        <p:txBody>
          <a:bodyPr>
            <a:noAutofit/>
          </a:bodyPr>
          <a:lstStyle/>
          <a:p>
            <a:pPr lvl="0"/>
            <a:r>
              <a:rPr lang="en-US" b="1" dirty="0"/>
              <a:t>Improvement in the determinants of oral health </a:t>
            </a:r>
            <a:r>
              <a:rPr lang="en-US" dirty="0"/>
              <a:t>e.g. healthy diet, oral hygiene improvement etc. and to reduce disparity in oral health accessibility in rural &amp; urban population.</a:t>
            </a:r>
          </a:p>
          <a:p>
            <a:pPr lvl="0">
              <a:buNone/>
            </a:pPr>
            <a:endParaRPr lang="en-US" dirty="0"/>
          </a:p>
          <a:p>
            <a:pPr lvl="0"/>
            <a:r>
              <a:rPr lang="en-US" b="1" dirty="0"/>
              <a:t>Reduce morbidity </a:t>
            </a:r>
            <a:r>
              <a:rPr lang="en-US" dirty="0"/>
              <a:t>from oral diseases by strengthening oral health services </a:t>
            </a:r>
            <a:r>
              <a:rPr lang="en-US" dirty="0" smtClean="0"/>
              <a:t>in the public health care system. </a:t>
            </a:r>
            <a:endParaRPr lang="en-US" dirty="0"/>
          </a:p>
          <a:p>
            <a:pPr lvl="0">
              <a:buNone/>
            </a:pPr>
            <a:endParaRPr lang="en-US" dirty="0"/>
          </a:p>
          <a:p>
            <a:pPr lvl="0"/>
            <a:r>
              <a:rPr lang="en-US" b="1" dirty="0"/>
              <a:t>Integrate </a:t>
            </a:r>
            <a:r>
              <a:rPr lang="en-US" dirty="0" smtClean="0"/>
              <a:t>oral health </a:t>
            </a:r>
            <a:r>
              <a:rPr lang="en-US" dirty="0"/>
              <a:t>with general health care system and other sectors that influence oral health; including various National Health Programs:     - </a:t>
            </a:r>
          </a:p>
          <a:p>
            <a:pPr indent="287338">
              <a:buFont typeface="Wingdings" pitchFamily="2" charset="2"/>
              <a:buChar char="ü"/>
            </a:pPr>
            <a:r>
              <a:rPr lang="en-US" dirty="0"/>
              <a:t>National Tobacco Control </a:t>
            </a:r>
            <a:r>
              <a:rPr lang="en-US" dirty="0" err="1" smtClean="0"/>
              <a:t>Programme</a:t>
            </a:r>
            <a:endParaRPr lang="en-US" dirty="0" smtClean="0"/>
          </a:p>
          <a:p>
            <a:pPr indent="287338">
              <a:buFont typeface="Wingdings" pitchFamily="2" charset="2"/>
              <a:buChar char="ü"/>
            </a:pPr>
            <a:r>
              <a:rPr lang="en-US" dirty="0" smtClean="0"/>
              <a:t>NPCDCS </a:t>
            </a:r>
          </a:p>
          <a:p>
            <a:pPr indent="0">
              <a:buNone/>
            </a:pPr>
            <a:endParaRPr lang="en-US" dirty="0"/>
          </a:p>
          <a:p>
            <a:pPr lvl="0"/>
            <a:r>
              <a:rPr lang="en-US" dirty="0"/>
              <a:t>Promotion of </a:t>
            </a:r>
            <a:r>
              <a:rPr lang="en-US" b="1" dirty="0"/>
              <a:t>Public Private Partnerships </a:t>
            </a:r>
            <a:r>
              <a:rPr lang="en-US" dirty="0"/>
              <a:t>(PPP) for achieving public health goals</a:t>
            </a:r>
          </a:p>
          <a:p>
            <a:endParaRPr lang="en-US" dirty="0"/>
          </a:p>
        </p:txBody>
      </p:sp>
      <p:pic>
        <p:nvPicPr>
          <p:cNvPr id="4" name="Picture 3" descr="National Oral Health Logo ver 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01400" y="0"/>
            <a:ext cx="990600" cy="83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58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Activities under </a:t>
            </a:r>
            <a:r>
              <a:rPr lang="en-US" sz="3200" b="1" dirty="0" smtClean="0"/>
              <a:t>NHM component of NOHP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1465" y="1432519"/>
            <a:ext cx="9362275" cy="475537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</a:t>
            </a:r>
            <a:r>
              <a:rPr lang="en-US" dirty="0" smtClean="0"/>
              <a:t>upport </a:t>
            </a:r>
            <a:r>
              <a:rPr lang="en-US" dirty="0"/>
              <a:t>to </a:t>
            </a:r>
            <a:r>
              <a:rPr lang="en-US" dirty="0" smtClean="0"/>
              <a:t>States and UTs </a:t>
            </a:r>
            <a:r>
              <a:rPr lang="en-US" dirty="0"/>
              <a:t>to set up Dental Care Units at District Hospitals or below. Support provided for:</a:t>
            </a:r>
          </a:p>
          <a:p>
            <a:pPr lvl="1"/>
            <a:r>
              <a:rPr lang="en-US" sz="1800" dirty="0"/>
              <a:t>Manpower support [Dentist, Dental Hygienist, Dental Assistant]</a:t>
            </a:r>
          </a:p>
          <a:p>
            <a:pPr lvl="1"/>
            <a:r>
              <a:rPr lang="en-US" sz="1800" dirty="0"/>
              <a:t>Equipments including Dental </a:t>
            </a:r>
            <a:r>
              <a:rPr lang="en-US" sz="1800" dirty="0" smtClean="0"/>
              <a:t>Chair, autoclave, X ray</a:t>
            </a:r>
            <a:endParaRPr lang="en-US" sz="1800" dirty="0"/>
          </a:p>
          <a:p>
            <a:pPr lvl="1"/>
            <a:r>
              <a:rPr lang="en-US" sz="1800" dirty="0"/>
              <a:t>Consumables for dental procedures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States are to prioritize District Hospitals, then CHCs/ SDH, then PHCs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764 dental care units have been approved across 33 States &amp; UTs as of March 2018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Oral Health also a part of Comprehensive Primary Health Care services to be rendered at Health &amp; Wellness Centers</a:t>
            </a:r>
            <a:endParaRPr lang="en-US" sz="2000" dirty="0"/>
          </a:p>
          <a:p>
            <a:pPr lvl="1"/>
            <a:endParaRPr lang="en-US" sz="1800" dirty="0"/>
          </a:p>
        </p:txBody>
      </p:sp>
      <p:pic>
        <p:nvPicPr>
          <p:cNvPr id="6" name="Picture 5" descr="National Oral Health Logo ver 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01400" y="0"/>
            <a:ext cx="990600" cy="83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736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91481" y="568354"/>
            <a:ext cx="8911687" cy="128089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NOHP TOR for 12</a:t>
            </a:r>
            <a:r>
              <a:rPr lang="en-US" sz="3200" b="1" baseline="30000" dirty="0" smtClean="0"/>
              <a:t>th</a:t>
            </a:r>
            <a:r>
              <a:rPr lang="en-US" sz="3200" b="1" dirty="0" smtClean="0"/>
              <a:t> CRM of NHM</a:t>
            </a:r>
            <a:endParaRPr lang="en-US" sz="3200" b="1" dirty="0"/>
          </a:p>
        </p:txBody>
      </p:sp>
      <p:pic>
        <p:nvPicPr>
          <p:cNvPr id="5" name="Picture 4" descr="National Oral Health Logo ver 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01400" y="0"/>
            <a:ext cx="990600" cy="83819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5527631"/>
              </p:ext>
            </p:extLst>
          </p:nvPr>
        </p:nvGraphicFramePr>
        <p:xfrm>
          <a:off x="1890175" y="1225763"/>
          <a:ext cx="8786362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4690"/>
                <a:gridCol w="6231672"/>
              </a:tblGrid>
              <a:tr h="358130">
                <a:tc>
                  <a:txBody>
                    <a:bodyPr/>
                    <a:lstStyle/>
                    <a:p>
                      <a:r>
                        <a:rPr lang="en-US" dirty="0" smtClean="0"/>
                        <a:t>Level of Care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Key Considerations</a:t>
                      </a:r>
                      <a:endParaRPr lang="en-US" dirty="0"/>
                    </a:p>
                  </a:txBody>
                  <a:tcPr/>
                </a:tc>
              </a:tr>
              <a:tr h="358130"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Awareness and Oral Health</a:t>
                      </a:r>
                      <a:r>
                        <a:rPr lang="en-US" baseline="0" dirty="0" smtClean="0"/>
                        <a:t> care seeking behavior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Conduction of dental camps in community/ schools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58130">
                <a:tc>
                  <a:txBody>
                    <a:bodyPr/>
                    <a:lstStyle/>
                    <a:p>
                      <a:r>
                        <a:rPr lang="en-US" dirty="0" smtClean="0"/>
                        <a:t>Sub Center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Training of ASHA/ ANM/ school teachers in oral health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Display of IEC/ BCC</a:t>
                      </a:r>
                      <a:r>
                        <a:rPr lang="en-US" baseline="0" dirty="0" smtClean="0"/>
                        <a:t> materials</a:t>
                      </a:r>
                      <a:endParaRPr lang="en-US" dirty="0"/>
                    </a:p>
                  </a:txBody>
                  <a:tcPr/>
                </a:tc>
              </a:tr>
              <a:tr h="35813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Health Center </a:t>
                      </a:r>
                    </a:p>
                    <a:p>
                      <a:r>
                        <a:rPr lang="en-US" dirty="0" smtClean="0"/>
                        <a:t>(May or may not have dental care unit)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</a:t>
                      </a:r>
                      <a:r>
                        <a:rPr lang="en-US" baseline="0" dirty="0" smtClean="0"/>
                        <a:t> dental care unit is established: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Presence of functional dental equipment &amp; consumables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Presence of dental HR (dentist, assistant, hygienist)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Quality of care &amp; patient satisfaction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Patient education material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n-US" baseline="0" dirty="0" smtClean="0"/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baseline="0" dirty="0" smtClean="0"/>
                        <a:t>If no dental care unit is established: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Training of medical provider/ nurse in oral health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Display of IEC/ BCC materials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Referral protocols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97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53152915"/>
              </p:ext>
            </p:extLst>
          </p:nvPr>
        </p:nvGraphicFramePr>
        <p:xfrm>
          <a:off x="1624369" y="1609737"/>
          <a:ext cx="9776876" cy="4605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169"/>
                <a:gridCol w="7146707"/>
              </a:tblGrid>
              <a:tr h="444144">
                <a:tc>
                  <a:txBody>
                    <a:bodyPr/>
                    <a:lstStyle/>
                    <a:p>
                      <a:r>
                        <a:rPr lang="en-US" dirty="0" smtClean="0"/>
                        <a:t>Level of Care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Key Considerations</a:t>
                      </a:r>
                      <a:endParaRPr lang="en-US" dirty="0"/>
                    </a:p>
                  </a:txBody>
                  <a:tcPr/>
                </a:tc>
              </a:tr>
              <a:tr h="2080785"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 Health Center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Presence of functional dental equipment &amp; consumables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Presence of dental HR (dentist, assistant, hygienist)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Quality of care &amp; patient satisfaction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Patient education material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Referral protocols/ continuum of care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080785">
                <a:tc>
                  <a:txBody>
                    <a:bodyPr/>
                    <a:lstStyle/>
                    <a:p>
                      <a:r>
                        <a:rPr lang="en-US" dirty="0" smtClean="0"/>
                        <a:t>District</a:t>
                      </a:r>
                      <a:r>
                        <a:rPr lang="en-US" baseline="0" dirty="0" smtClean="0"/>
                        <a:t> Hospital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Availability of specialized dental services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Presence of functional dental equipment &amp; consumables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Presence of dental HR (dentist, assistant, hygienist)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Quality of care &amp; patient satisfaction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Patient education material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aseline="0" dirty="0" smtClean="0"/>
                        <a:t>Referral protocols/ continuum of care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NOHP TOR for 12</a:t>
            </a:r>
            <a:r>
              <a:rPr lang="en-US" sz="3200" b="1" baseline="30000" dirty="0" smtClean="0"/>
              <a:t>th</a:t>
            </a:r>
            <a:r>
              <a:rPr lang="en-US" sz="3200" b="1" dirty="0" smtClean="0"/>
              <a:t> CRM of NHM (contd.)</a:t>
            </a:r>
            <a:endParaRPr lang="en-US" sz="3200" b="1" dirty="0"/>
          </a:p>
        </p:txBody>
      </p:sp>
      <p:pic>
        <p:nvPicPr>
          <p:cNvPr id="6" name="Picture 5" descr="National Oral Health Logo ver 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01400" y="0"/>
            <a:ext cx="990600" cy="83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552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9713" y="601807"/>
            <a:ext cx="8911687" cy="128089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Overview of NOHP Checklist for 12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CRM of NHM</a:t>
            </a:r>
            <a:endParaRPr lang="en-US" sz="28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88851" y="1882697"/>
            <a:ext cx="8915400" cy="3777622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Do the following have dental care units?</a:t>
            </a:r>
          </a:p>
          <a:p>
            <a:pPr lvl="1"/>
            <a:r>
              <a:rPr lang="en-US" sz="2000" dirty="0" smtClean="0"/>
              <a:t>District Hospital</a:t>
            </a:r>
          </a:p>
          <a:p>
            <a:pPr lvl="1"/>
            <a:r>
              <a:rPr lang="en-US" sz="2000" dirty="0" smtClean="0"/>
              <a:t>CHC</a:t>
            </a:r>
          </a:p>
          <a:p>
            <a:pPr lvl="1"/>
            <a:r>
              <a:rPr lang="en-US" sz="2000" dirty="0" smtClean="0"/>
              <a:t>PHC</a:t>
            </a:r>
          </a:p>
          <a:p>
            <a:r>
              <a:rPr lang="en-US" sz="2000" dirty="0" smtClean="0"/>
              <a:t>Do the dental care units have all of the below (comprise a fully functional unit)</a:t>
            </a:r>
          </a:p>
          <a:p>
            <a:pPr lvl="1"/>
            <a:r>
              <a:rPr lang="en-US" sz="2000" dirty="0" smtClean="0"/>
              <a:t>Equipment – dental chair, autoclave, X ray units etc.</a:t>
            </a:r>
          </a:p>
          <a:p>
            <a:pPr lvl="1"/>
            <a:r>
              <a:rPr lang="en-US" sz="2000" dirty="0" smtClean="0"/>
              <a:t>Consumables</a:t>
            </a:r>
          </a:p>
          <a:p>
            <a:pPr lvl="1"/>
            <a:r>
              <a:rPr lang="en-US" sz="2000" dirty="0" smtClean="0"/>
              <a:t>Human Resources – dental surgeon, dental assistant, dental hygienist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 descr="National Oral Health Logo ver 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01400" y="0"/>
            <a:ext cx="990600" cy="83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19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</TotalTime>
  <Words>469</Words>
  <Application>Microsoft Office PowerPoint</Application>
  <PresentationFormat>Custom</PresentationFormat>
  <Paragraphs>68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Wisp</vt:lpstr>
      <vt:lpstr>National Oral Health Programme (NOHP)</vt:lpstr>
      <vt:lpstr>Objectives</vt:lpstr>
      <vt:lpstr>Activities under NHM component of NOHP</vt:lpstr>
      <vt:lpstr>NOHP TOR for 12th CRM of NHM</vt:lpstr>
      <vt:lpstr>NOHP TOR for 12th CRM of NHM (contd.)</vt:lpstr>
      <vt:lpstr>Overview of NOHP Checklist for 12th CRM of NHM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Oral Health Programme (NOHP)</dc:title>
  <dc:creator>HP</dc:creator>
  <cp:lastModifiedBy>Windows User</cp:lastModifiedBy>
  <cp:revision>10</cp:revision>
  <dcterms:created xsi:type="dcterms:W3CDTF">2017-11-02T08:55:40Z</dcterms:created>
  <dcterms:modified xsi:type="dcterms:W3CDTF">2018-09-03T12:00:57Z</dcterms:modified>
</cp:coreProperties>
</file>